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0" r:id="rId3"/>
    <p:sldId id="281" r:id="rId4"/>
    <p:sldId id="259" r:id="rId5"/>
    <p:sldId id="290" r:id="rId6"/>
    <p:sldId id="291" r:id="rId7"/>
    <p:sldId id="282" r:id="rId8"/>
    <p:sldId id="261" r:id="rId9"/>
    <p:sldId id="260" r:id="rId10"/>
    <p:sldId id="288" r:id="rId11"/>
    <p:sldId id="289" r:id="rId12"/>
    <p:sldId id="293" r:id="rId13"/>
    <p:sldId id="294" r:id="rId14"/>
    <p:sldId id="295" r:id="rId15"/>
  </p:sldIdLst>
  <p:sldSz cx="9144000" cy="6858000" type="screen4x3"/>
  <p:notesSz cx="6888163" cy="1002188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ADDADD"/>
    <a:srgbClr val="383FC2"/>
    <a:srgbClr val="000000"/>
    <a:srgbClr val="008000"/>
    <a:srgbClr val="00CC00"/>
    <a:srgbClr val="327FBE"/>
    <a:srgbClr val="000066"/>
    <a:srgbClr val="003366"/>
    <a:srgbClr val="8E02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81" autoAdjust="0"/>
    <p:restoredTop sz="99645" autoAdjust="0"/>
  </p:normalViewPr>
  <p:slideViewPr>
    <p:cSldViewPr>
      <p:cViewPr varScale="1">
        <p:scale>
          <a:sx n="111" d="100"/>
          <a:sy n="111" d="100"/>
        </p:scale>
        <p:origin x="13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013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542" y="0"/>
            <a:ext cx="2984013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630"/>
            <a:ext cx="2984013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542" y="9518630"/>
            <a:ext cx="2984013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013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542" y="0"/>
            <a:ext cx="2984013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2475"/>
            <a:ext cx="5011737" cy="3757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5" y="4760116"/>
            <a:ext cx="5511174" cy="451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8630"/>
            <a:ext cx="2984013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542" y="9518630"/>
            <a:ext cx="2984013" cy="501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631" tIns="46315" rIns="92631" bIns="463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613118"/>
            <a:ext cx="8064896" cy="1815882"/>
          </a:xfrm>
        </p:spPr>
        <p:txBody>
          <a:bodyPr/>
          <a:lstStyle/>
          <a:p>
            <a:r>
              <a:rPr lang="ru-RU" sz="40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процесса работы с документацией </a:t>
            </a:r>
            <a:br>
              <a:rPr lang="ru-RU" sz="36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 в ДОО»</a:t>
            </a:r>
            <a:endParaRPr lang="ru-RU" sz="36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2339752" y="332656"/>
            <a:ext cx="5112568" cy="824841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Муниципальное бюджетное дошкольное </a:t>
            </a:r>
          </a:p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образовательное учреждение </a:t>
            </a:r>
          </a:p>
          <a:p>
            <a:pPr marL="0" indent="0" algn="ctr">
              <a:buNone/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«Детский сад № 209»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3850253"/>
            <a:ext cx="5040560" cy="2111347"/>
          </a:xfrm>
        </p:spPr>
        <p:txBody>
          <a:bodyPr/>
          <a:lstStyle/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проекта: </a:t>
            </a:r>
          </a:p>
          <a:p>
            <a:pPr marL="0" indent="0">
              <a:buNone/>
            </a:pP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Ламова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О.О.- старший воспитатель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проекта: 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Абрамова Е.В.-воспитатель,</a:t>
            </a: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Дудка Л.Н.-воспитатель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Шелевейстрова Н.В.-воспитатель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803" y="332656"/>
            <a:ext cx="4950394" cy="107721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 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3711" y="1196752"/>
            <a:ext cx="837475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ЭФФЕКТЫ: </a:t>
            </a:r>
          </a:p>
          <a:p>
            <a:endParaRPr lang="ru-RU" sz="28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готовых документов на год</a:t>
            </a:r>
            <a:endParaRPr lang="ru-RU" sz="28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Сократилось время на заполнение документов</a:t>
            </a:r>
            <a:endParaRPr lang="ru-RU" sz="28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Увеличилось время практической деятельности в работе воспитателя</a:t>
            </a:r>
            <a:endParaRPr lang="ru-RU" sz="28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Снизились затраты на приобретение расходных материалов для ведения документации</a:t>
            </a:r>
            <a:endParaRPr lang="ru-RU" sz="28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934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3640" y="332656"/>
            <a:ext cx="2536720" cy="584775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endParaRPr lang="ru-RU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02799"/>
              </p:ext>
            </p:extLst>
          </p:nvPr>
        </p:nvGraphicFramePr>
        <p:xfrm>
          <a:off x="683568" y="1772816"/>
          <a:ext cx="8047806" cy="3563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50121">
                <a:tc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цели, ед. изм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47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Было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Стало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Время при ежедневном ведении документации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Время практической деятельности в работе воспитателя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76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3.Затраты на приобретение расходных материалов на оформление документов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7000"/>
                        </a:lnSpc>
                        <a:spcAft>
                          <a:spcPts val="49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 руб. 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556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(ежемесячно) 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руб. (ежемесячно) </a:t>
                      </a:r>
                      <a:endParaRPr lang="ru-RU" sz="105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91" marR="8784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28650" y="2186315"/>
            <a:ext cx="2840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99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4268" y="836712"/>
            <a:ext cx="6911508" cy="107721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текущего состояния процесса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«было»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85784" y="1484784"/>
            <a:ext cx="7164288" cy="53732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433" y="2060848"/>
            <a:ext cx="4752528" cy="443139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/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62654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0087" y="692696"/>
            <a:ext cx="4847802" cy="107721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</a:t>
            </a:r>
            <a:br>
              <a:rPr lang="ru-RU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Futura PT Medium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Futura PT Medium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«стало»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85784" y="1484784"/>
            <a:ext cx="7164288" cy="53732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044" y="1988840"/>
            <a:ext cx="6776585" cy="446449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514420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9956" y="354617"/>
            <a:ext cx="3924088" cy="1015663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проекта</a:t>
            </a:r>
            <a:br>
              <a:rPr lang="ru-RU" sz="2800" b="1" dirty="0">
                <a:solidFill>
                  <a:srgbClr val="FF0000"/>
                </a:solidFill>
                <a:latin typeface="Futura PT Medium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Futura PT Medium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7" y="1099915"/>
            <a:ext cx="8496944" cy="5706177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b="1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kern="1200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Сокращение времени при ежедневном ведении документации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endParaRPr lang="ru-RU" sz="2800" b="1" kern="12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Упорядоченное расположение папок на компьютерном мониторе</a:t>
            </a:r>
          </a:p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800" b="1" kern="12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Стандартизация ежедневных операций при ведении документов</a:t>
            </a:r>
          </a:p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ru-RU" sz="2800" b="1" kern="12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ru-RU" sz="2800" b="1" kern="1200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удовлетворенности качеством ведения документации</a:t>
            </a:r>
            <a:br>
              <a:rPr lang="ru-RU" sz="2800" b="1" kern="1200" dirty="0">
                <a:solidFill>
                  <a:srgbClr val="383FC2"/>
                </a:solidFill>
                <a:latin typeface="Arial" charset="0"/>
              </a:rPr>
            </a:br>
            <a:endParaRPr lang="ru-RU" sz="2800" b="1" kern="1200" dirty="0">
              <a:solidFill>
                <a:srgbClr val="383FC2"/>
              </a:solidFill>
              <a:latin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450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0073" y="404665"/>
            <a:ext cx="3363037" cy="584775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проекта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318804"/>
              </p:ext>
            </p:extLst>
          </p:nvPr>
        </p:nvGraphicFramePr>
        <p:xfrm>
          <a:off x="175418" y="1052737"/>
          <a:ext cx="8793163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Документ" r:id="rId3" imgW="10481309" imgH="6721297" progId="Word.Document.12">
                  <p:embed/>
                </p:oleObj>
              </mc:Choice>
              <mc:Fallback>
                <p:oleObj name="Документ" r:id="rId3" imgW="10481309" imgH="6721297" progId="Word.Document.12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18" y="1052737"/>
                        <a:ext cx="8793163" cy="494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/>
          <p:cNvPicPr/>
          <p:nvPr/>
        </p:nvPicPr>
        <p:blipFill>
          <a:blip r:embed="rId5"/>
          <a:stretch>
            <a:fillRect/>
          </a:stretch>
        </p:blipFill>
        <p:spPr>
          <a:xfrm rot="5400000">
            <a:off x="1845060" y="-252769"/>
            <a:ext cx="5597898" cy="820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06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1983" y="188640"/>
            <a:ext cx="3396635" cy="584775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02" y="1659031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99592" y="2763741"/>
            <a:ext cx="6768752" cy="483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Абрамова Елена Владимировна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1400" b="1" dirty="0">
              <a:solidFill>
                <a:srgbClr val="383FC2"/>
              </a:solidFill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3761111"/>
            <a:ext cx="633670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ru-RU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Дудка Лина Николаевна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1400" b="1" dirty="0">
              <a:solidFill>
                <a:srgbClr val="383FC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02" y="4797151"/>
            <a:ext cx="552706" cy="59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2" y="2656768"/>
            <a:ext cx="554037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02" y="3761111"/>
            <a:ext cx="554037" cy="583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01620" y="1688517"/>
            <a:ext cx="75588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Ламова Ольга Олеговна - </a:t>
            </a: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</a:t>
            </a:r>
            <a:r>
              <a:rPr lang="ru-RU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(старший воспитатель)</a:t>
            </a:r>
            <a:endParaRPr lang="ru-RU" sz="1400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69976" y="5087178"/>
            <a:ext cx="76344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Шелевейстрова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Наталья Владимировна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1400" b="1" dirty="0">
              <a:solidFill>
                <a:srgbClr val="383FC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806963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339751" y="815467"/>
            <a:ext cx="62646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Солодовникова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Светлана Аркадьевна </a:t>
            </a:r>
            <a:r>
              <a:rPr lang="ru-RU" sz="1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проекта</a:t>
            </a:r>
            <a:endParaRPr lang="ru-RU" sz="1400" b="1" dirty="0">
              <a:solidFill>
                <a:srgbClr val="383FC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106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91B8605-D106-4FAB-BF7E-9DBE2DE7E6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4" r="18021"/>
          <a:stretch/>
        </p:blipFill>
        <p:spPr>
          <a:xfrm>
            <a:off x="4791652" y="1124743"/>
            <a:ext cx="4040709" cy="44079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161" y="188640"/>
            <a:ext cx="3866187" cy="1077218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проблем</a:t>
            </a:r>
            <a:r>
              <a:rPr lang="ru-RU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1458958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 algn="just"/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9177" y="909273"/>
            <a:ext cx="4516248" cy="5765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spcAft>
                <a:spcPts val="0"/>
              </a:spcAft>
              <a:buSzPts val="1200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1. </a:t>
            </a:r>
            <a:r>
              <a:rPr lang="ru-RU" b="1" dirty="0">
                <a:latin typeface="Times New Roman" panose="02020603050405020304" pitchFamily="18" charset="0"/>
                <a:ea typeface="SimSun" panose="02010600030101010101" pitchFamily="2" charset="-122"/>
              </a:rPr>
              <a:t>Необходимость поиска рациональных методов и средств совершенствования процесса ведения документации в ДОУ.</a:t>
            </a: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l">
              <a:spcAft>
                <a:spcPts val="0"/>
              </a:spcAft>
              <a:buSzPts val="1200"/>
            </a:pP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Потеря времени при проведении процесса ведения документации в ДОУ</a:t>
            </a: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Стандартизация ежедневных операций</a:t>
            </a:r>
          </a:p>
          <a:p>
            <a:pPr lvl="0">
              <a:spcAft>
                <a:spcPts val="0"/>
              </a:spcAft>
              <a:buSzPts val="1200"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 ведения документации</a:t>
            </a: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</a:pPr>
            <a:endParaRPr lang="ru-RU" b="1" dirty="0">
              <a:solidFill>
                <a:srgbClr val="383FC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l" fontAlgn="auto">
              <a:spcBef>
                <a:spcPts val="75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0" name="Рисунок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727" y="2042019"/>
            <a:ext cx="1527585" cy="882926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307" y="3792113"/>
            <a:ext cx="1423682" cy="989668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7840" y="5463659"/>
            <a:ext cx="1395149" cy="970136"/>
          </a:xfrm>
          <a:prstGeom prst="rect">
            <a:avLst/>
          </a:prstGeom>
        </p:spPr>
      </p:pic>
      <p:sp>
        <p:nvSpPr>
          <p:cNvPr id="20" name="Заголовок 1">
            <a:extLst>
              <a:ext uri="{FF2B5EF4-FFF2-40B4-BE49-F238E27FC236}">
                <a16:creationId xmlns:a16="http://schemas.microsoft.com/office/drawing/2014/main" id="{E040447D-C452-49FD-A002-695431E027E3}"/>
              </a:ext>
            </a:extLst>
          </p:cNvPr>
          <p:cNvSpPr txBox="1">
            <a:spLocks/>
          </p:cNvSpPr>
          <p:nvPr/>
        </p:nvSpPr>
        <p:spPr>
          <a:xfrm>
            <a:off x="5517631" y="1859178"/>
            <a:ext cx="253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800" dirty="0">
                <a:solidFill>
                  <a:srgbClr val="FF0000"/>
                </a:solidFill>
                <a:latin typeface="Impact" panose="020B0806030902050204" pitchFamily="34" charset="0"/>
              </a:rPr>
              <a:t>Федеральный уровень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7F7CB3AD-D73F-42AA-8935-8065F9964236}"/>
              </a:ext>
            </a:extLst>
          </p:cNvPr>
          <p:cNvSpPr txBox="1">
            <a:spLocks/>
          </p:cNvSpPr>
          <p:nvPr/>
        </p:nvSpPr>
        <p:spPr>
          <a:xfrm>
            <a:off x="5499927" y="3098773"/>
            <a:ext cx="25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800" dirty="0">
                <a:solidFill>
                  <a:srgbClr val="FF0000"/>
                </a:solidFill>
                <a:latin typeface="Impact" panose="020B0806030902050204" pitchFamily="34" charset="0"/>
              </a:rPr>
              <a:t>Региональный  уровень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2" name="Заголовок 1">
            <a:extLst>
              <a:ext uri="{FF2B5EF4-FFF2-40B4-BE49-F238E27FC236}">
                <a16:creationId xmlns:a16="http://schemas.microsoft.com/office/drawing/2014/main" id="{7275C5F6-A434-4028-BAA4-E19235587FD4}"/>
              </a:ext>
            </a:extLst>
          </p:cNvPr>
          <p:cNvSpPr txBox="1">
            <a:spLocks/>
          </p:cNvSpPr>
          <p:nvPr/>
        </p:nvSpPr>
        <p:spPr>
          <a:xfrm>
            <a:off x="4688078" y="4338369"/>
            <a:ext cx="4195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800" dirty="0">
                <a:solidFill>
                  <a:srgbClr val="FF0000"/>
                </a:solidFill>
                <a:latin typeface="Impact" panose="020B0806030902050204" pitchFamily="34" charset="0"/>
              </a:rPr>
              <a:t>Уровень Образовательной организации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697794"/>
              </p:ext>
            </p:extLst>
          </p:nvPr>
        </p:nvGraphicFramePr>
        <p:xfrm>
          <a:off x="688131" y="908720"/>
          <a:ext cx="7911753" cy="5660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3" imgW="8588108" imgH="5898320" progId="Word.Document.12">
                  <p:embed/>
                </p:oleObj>
              </mc:Choice>
              <mc:Fallback>
                <p:oleObj name="Document" r:id="rId3" imgW="8588108" imgH="58983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8131" y="908720"/>
                        <a:ext cx="7911753" cy="5660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727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345735"/>
              </p:ext>
            </p:extLst>
          </p:nvPr>
        </p:nvGraphicFramePr>
        <p:xfrm>
          <a:off x="628650" y="1332846"/>
          <a:ext cx="7886699" cy="5048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636">
                <a:tc>
                  <a:txBody>
                    <a:bodyPr/>
                    <a:lstStyle/>
                    <a:p>
                      <a:pPr marL="946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rgbClr val="9900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7150" algn="ctr"/>
                        </a:tabLst>
                      </a:pPr>
                      <a:r>
                        <a:rPr lang="ru-RU" sz="1700" dirty="0"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Проблема </a:t>
                      </a:r>
                      <a:endParaRPr lang="ru-RU" sz="1100" dirty="0">
                        <a:solidFill>
                          <a:srgbClr val="9900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Первопричина </a:t>
                      </a:r>
                      <a:endParaRPr lang="ru-RU" sz="1100" dirty="0">
                        <a:solidFill>
                          <a:srgbClr val="9900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9900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</a:t>
                      </a:r>
                      <a:endParaRPr lang="ru-RU" sz="1100" dirty="0">
                        <a:solidFill>
                          <a:srgbClr val="9900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579">
                <a:tc>
                  <a:txBody>
                    <a:bodyPr/>
                    <a:lstStyle/>
                    <a:p>
                      <a:pPr marL="914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интернета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Неполадки с сетью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850" marR="445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 в интернет с другого устройства </a:t>
                      </a:r>
                      <a:endParaRPr lang="ru-RU" sz="11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267">
                <a:tc>
                  <a:txBody>
                    <a:bodyPr/>
                    <a:lstStyle/>
                    <a:p>
                      <a:pPr marL="914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/>
                </a:tc>
                <a:tc>
                  <a:txBody>
                    <a:bodyPr/>
                    <a:lstStyle/>
                    <a:p>
                      <a:pPr marL="68580" marR="517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Некорректное /неполное/не точное  размещение  материалов</a:t>
                      </a:r>
                      <a:r>
                        <a:rPr lang="ru-RU" sz="1700" b="1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облаке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Нехватка времени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175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marR="7188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ИКТ  на  слабом уровне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850" marR="739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квалификации  по данной теме </a:t>
                      </a:r>
                      <a:endParaRPr lang="ru-RU" sz="11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555776" y="364050"/>
            <a:ext cx="33231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271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27150" algn="ctr"/>
              </a:tabLst>
            </a:pPr>
            <a:r>
              <a:rPr kumimoji="0" lang="ru-RU" b="1" i="0" u="none" strike="noStrike" cap="none" normalizeH="0" baseline="0" dirty="0">
                <a:ln>
                  <a:noFill/>
                </a:ln>
                <a:solidFill>
                  <a:srgbClr val="383FC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проблем </a:t>
            </a:r>
            <a:endParaRPr kumimoji="0" lang="ru-RU" b="1" i="0" u="none" strike="noStrike" cap="none" normalizeH="0" baseline="0" dirty="0">
              <a:ln>
                <a:noFill/>
              </a:ln>
              <a:solidFill>
                <a:srgbClr val="383FC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9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1335" y="260648"/>
            <a:ext cx="3323153" cy="1077218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проблем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299466"/>
              </p:ext>
            </p:extLst>
          </p:nvPr>
        </p:nvGraphicFramePr>
        <p:xfrm>
          <a:off x="539552" y="1628800"/>
          <a:ext cx="7886699" cy="41874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3113">
                <a:tc>
                  <a:txBody>
                    <a:bodyPr/>
                    <a:lstStyle/>
                    <a:p>
                      <a:pPr marL="946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7150" algn="ctr"/>
                        </a:tabLst>
                      </a:pP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	Проблема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Первопричина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</a:t>
                      </a:r>
                      <a:endParaRPr lang="ru-RU" sz="1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639">
                <a:tc>
                  <a:txBody>
                    <a:bodyPr/>
                    <a:lstStyle/>
                    <a:p>
                      <a:pPr marL="914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интернета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Неполадки с сетью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850" marR="4457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 в интернет с другого устройства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9328">
                <a:tc>
                  <a:txBody>
                    <a:bodyPr/>
                    <a:lstStyle/>
                    <a:p>
                      <a:pPr marL="914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/>
                </a:tc>
                <a:tc>
                  <a:txBody>
                    <a:bodyPr/>
                    <a:lstStyle/>
                    <a:p>
                      <a:pPr marL="68580" marR="5175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Некорректное /неполное/ не точное  размещение  материалов в  облаке </a:t>
                      </a:r>
                      <a:endParaRPr lang="ru-RU" sz="11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Нехватка времени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175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215" marR="7188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ИКТ  на  слабом уровне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ctr"/>
                </a:tc>
                <a:tc>
                  <a:txBody>
                    <a:bodyPr/>
                    <a:lstStyle/>
                    <a:p>
                      <a:pPr marL="69850" marR="739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квалификации  по данной теме 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4878" marT="54265" marB="473751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662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93" y="332656"/>
            <a:ext cx="4320413" cy="1077218"/>
          </a:xfrm>
        </p:spPr>
        <p:txBody>
          <a:bodyPr/>
          <a:lstStyle/>
          <a:p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</a:t>
            </a:r>
            <a:b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383FC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устранению проблем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121573"/>
              </p:ext>
            </p:extLst>
          </p:nvPr>
        </p:nvGraphicFramePr>
        <p:xfrm>
          <a:off x="251520" y="2204864"/>
          <a:ext cx="8424936" cy="2170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567">
                  <a:extLst>
                    <a:ext uri="{9D8B030D-6E8A-4147-A177-3AD203B41FA5}">
                      <a16:colId xmlns:a16="http://schemas.microsoft.com/office/drawing/2014/main" val="486729381"/>
                    </a:ext>
                  </a:extLst>
                </a:gridCol>
                <a:gridCol w="1552798">
                  <a:extLst>
                    <a:ext uri="{9D8B030D-6E8A-4147-A177-3AD203B41FA5}">
                      <a16:colId xmlns:a16="http://schemas.microsoft.com/office/drawing/2014/main" val="4210554860"/>
                    </a:ext>
                  </a:extLst>
                </a:gridCol>
                <a:gridCol w="1881382">
                  <a:extLst>
                    <a:ext uri="{9D8B030D-6E8A-4147-A177-3AD203B41FA5}">
                      <a16:colId xmlns:a16="http://schemas.microsoft.com/office/drawing/2014/main" val="3598493233"/>
                    </a:ext>
                  </a:extLst>
                </a:gridCol>
                <a:gridCol w="1698189">
                  <a:extLst>
                    <a:ext uri="{9D8B030D-6E8A-4147-A177-3AD203B41FA5}">
                      <a16:colId xmlns:a16="http://schemas.microsoft.com/office/drawing/2014/main" val="4182096194"/>
                    </a:ext>
                  </a:extLst>
                </a:gridCol>
              </a:tblGrid>
              <a:tr h="57937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</a:p>
                    <a:p>
                      <a:pPr algn="ctr"/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716747"/>
                  </a:ext>
                </a:extLst>
              </a:tr>
              <a:tr h="1590941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квалификации  педагога по данной теме </a:t>
                      </a: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Самообразование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 </a:t>
                      </a: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Постоянно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Заведующий</a:t>
                      </a: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Старший воспитатель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Выполнено</a:t>
                      </a:r>
                    </a:p>
                  </a:txBody>
                  <a:tcPr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953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70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6800" y="548681"/>
            <a:ext cx="4950394" cy="1077218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Достигнутые результаты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94065"/>
              </p:ext>
            </p:extLst>
          </p:nvPr>
        </p:nvGraphicFramePr>
        <p:xfrm>
          <a:off x="755576" y="1916832"/>
          <a:ext cx="7886699" cy="3791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4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8149">
                <a:tc>
                  <a:txBody>
                    <a:bodyPr/>
                    <a:lstStyle/>
                    <a:p>
                      <a:pPr marR="431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цели, ед. изм.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53670" indent="138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показатель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Целевой показатель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295">
                <a:tc>
                  <a:txBody>
                    <a:bodyPr/>
                    <a:lstStyle/>
                    <a:p>
                      <a:pPr marL="363220" marR="591185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Оптимизация времени при ежедневном ведении документации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marL="1936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4316">
                <a:tc>
                  <a:txBody>
                    <a:bodyPr/>
                    <a:lstStyle/>
                    <a:p>
                      <a:pPr marL="20320" marR="59944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Увеличить время практической деятельности  в работе воспитателя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marL="1936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ч </a:t>
                      </a:r>
                      <a:endParaRPr lang="ru-RU" sz="1100" b="1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ч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0922">
                <a:tc>
                  <a:txBody>
                    <a:bodyPr/>
                    <a:lstStyle/>
                    <a:p>
                      <a:pPr marL="203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Сократить затраты приобретение расходных материалов на оформление  документов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marR="39370" algn="ctr">
                        <a:lnSpc>
                          <a:spcPct val="107000"/>
                        </a:lnSpc>
                        <a:spcAft>
                          <a:spcPts val="525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 руб.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(ежемесячно)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руб. (ежемесячно)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68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212966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413</Words>
  <Application>Microsoft Office PowerPoint</Application>
  <PresentationFormat>Экран (4:3)</PresentationFormat>
  <Paragraphs>138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SimSun</vt:lpstr>
      <vt:lpstr>Arial</vt:lpstr>
      <vt:lpstr>Calibri</vt:lpstr>
      <vt:lpstr>Futura PT Book</vt:lpstr>
      <vt:lpstr>Futura PT Medium</vt:lpstr>
      <vt:lpstr>Impact</vt:lpstr>
      <vt:lpstr>Times New Roman</vt:lpstr>
      <vt:lpstr>Оформление по умолчанию</vt:lpstr>
      <vt:lpstr>Документ</vt:lpstr>
      <vt:lpstr>Document</vt:lpstr>
      <vt:lpstr>«Оптимизация процесса работы с документацией  воспитателя в ДОО»</vt:lpstr>
      <vt:lpstr>Паспорт проекта</vt:lpstr>
      <vt:lpstr>Команда проекта</vt:lpstr>
      <vt:lpstr>Пирамида проблем  </vt:lpstr>
      <vt:lpstr>Презентация PowerPoint</vt:lpstr>
      <vt:lpstr>Анализ проблем </vt:lpstr>
      <vt:lpstr>Анализ проблем  </vt:lpstr>
      <vt:lpstr>План мероприятий по  устранению проблем</vt:lpstr>
      <vt:lpstr>Достигнутые результаты  </vt:lpstr>
      <vt:lpstr>Достигнутые результаты  </vt:lpstr>
      <vt:lpstr>Мониторинг</vt:lpstr>
      <vt:lpstr>Карта текущего состояния процесса «было»</vt:lpstr>
      <vt:lpstr>Достигнутые результаты  «стало»</vt:lpstr>
      <vt:lpstr>Результаты проекта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Евгений Андреев</cp:lastModifiedBy>
  <cp:revision>716</cp:revision>
  <cp:lastPrinted>2019-11-28T06:12:21Z</cp:lastPrinted>
  <dcterms:created xsi:type="dcterms:W3CDTF">2007-01-29T08:57:19Z</dcterms:created>
  <dcterms:modified xsi:type="dcterms:W3CDTF">2024-04-08T08:52:36Z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512525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S10.2.0</vt:lpwstr>
  </property>
</Properties>
</file>